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731A6-4BD5-4A9C-BF0A-CA0F4B0D16EB}" type="datetimeFigureOut">
              <a:rPr lang="en-PK" smtClean="0"/>
              <a:t>28/10/2024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8F99E-2306-45A0-B03E-73401014D01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25920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8F99E-2306-45A0-B03E-73401014D014}" type="slidenum">
              <a:rPr lang="en-PK" smtClean="0"/>
              <a:t>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0800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6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1" y="1767641"/>
            <a:ext cx="16736726" cy="34651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210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914378" indent="0">
              <a:buNone/>
              <a:defRPr sz="2400"/>
            </a:lvl2pPr>
            <a:lvl3pPr marL="1828754" indent="0">
              <a:buNone/>
              <a:defRPr sz="2000"/>
            </a:lvl3pPr>
            <a:lvl4pPr marL="2743132" indent="0">
              <a:buNone/>
              <a:defRPr sz="1800"/>
            </a:lvl4pPr>
            <a:lvl5pPr marL="3657508" indent="0">
              <a:buNone/>
              <a:defRPr sz="1800"/>
            </a:lvl5pPr>
            <a:lvl6pPr marL="4571886" indent="0">
              <a:buNone/>
              <a:defRPr sz="1800"/>
            </a:lvl6pPr>
            <a:lvl7pPr marL="5486262" indent="0">
              <a:buNone/>
              <a:defRPr sz="1800"/>
            </a:lvl7pPr>
            <a:lvl8pPr marL="6400640" indent="0">
              <a:buNone/>
              <a:defRPr sz="1800"/>
            </a:lvl8pPr>
            <a:lvl9pPr marL="7315018" indent="0">
              <a:buNone/>
              <a:defRPr sz="18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762001" y="682627"/>
            <a:ext cx="16736726" cy="9907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6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67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66883" y="3399068"/>
            <a:ext cx="9152031" cy="2730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4"/>
              </a:lnSpc>
            </a:pPr>
            <a:r>
              <a:rPr lang="en-US" sz="9995" b="1" dirty="0">
                <a:solidFill>
                  <a:srgbClr val="C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Care</a:t>
            </a:r>
          </a:p>
          <a:p>
            <a:pPr algn="l">
              <a:lnSpc>
                <a:spcPts val="10594"/>
              </a:lnSpc>
            </a:pPr>
            <a:r>
              <a:rPr lang="en-US" sz="9995" b="1" dirty="0">
                <a:solidFill>
                  <a:srgbClr val="C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Groups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58431" y="1639624"/>
            <a:ext cx="8294256" cy="8673732"/>
          </a:xfrm>
          <a:custGeom>
            <a:avLst/>
            <a:gdLst/>
            <a:ahLst/>
            <a:cxnLst/>
            <a:rect l="l" t="t" r="r" b="b"/>
            <a:pathLst>
              <a:path w="8294256" h="8673732">
                <a:moveTo>
                  <a:pt x="0" y="0"/>
                </a:moveTo>
                <a:lnTo>
                  <a:pt x="8294256" y="0"/>
                </a:lnTo>
                <a:lnTo>
                  <a:pt x="8294256" y="8673732"/>
                </a:lnTo>
                <a:lnTo>
                  <a:pt x="0" y="867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66883" y="7179954"/>
            <a:ext cx="5613108" cy="132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dirty="0">
                <a:solidFill>
                  <a:srgbClr val="C00000"/>
                </a:solidFill>
              </a:rPr>
              <a:t>Offers a complete range of healthcare management features for patients, doctors, and admins.</a:t>
            </a:r>
            <a:endParaRPr lang="en-US" sz="2499" dirty="0">
              <a:solidFill>
                <a:srgbClr val="C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6883" y="2592716"/>
            <a:ext cx="5863789" cy="65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2999" b="1" spc="1385" dirty="0">
                <a:solidFill>
                  <a:schemeClr val="accent6">
                    <a:lumMod val="75000"/>
                  </a:scheme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PRESENTING</a:t>
            </a:r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C3415F83-CF5D-44FC-A23D-6E198591DE39}"/>
              </a:ext>
            </a:extLst>
          </p:cNvPr>
          <p:cNvSpPr/>
          <p:nvPr/>
        </p:nvSpPr>
        <p:spPr>
          <a:xfrm>
            <a:off x="8996646" y="1428449"/>
            <a:ext cx="414431" cy="42235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3044F7BC-332A-4E97-9F09-F0BFB5D9FE93}"/>
              </a:ext>
            </a:extLst>
          </p:cNvPr>
          <p:cNvSpPr/>
          <p:nvPr/>
        </p:nvSpPr>
        <p:spPr>
          <a:xfrm>
            <a:off x="16981207" y="3946827"/>
            <a:ext cx="590332" cy="587073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7E21FED7-0A96-4784-9097-C92295AF22D9}"/>
              </a:ext>
            </a:extLst>
          </p:cNvPr>
          <p:cNvSpPr/>
          <p:nvPr/>
        </p:nvSpPr>
        <p:spPr>
          <a:xfrm>
            <a:off x="6649093" y="8738878"/>
            <a:ext cx="704919" cy="679262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7F1C1-AC8F-42A8-977C-4BEDB4204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BA521-5ACC-4B5B-9815-03B3413B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6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C8BDC-FC0F-443D-A3D1-B67F687A8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1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9337" y="1"/>
            <a:ext cx="4994253" cy="10287000"/>
            <a:chOff x="0" y="0"/>
            <a:chExt cx="1315359" cy="2896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5359" cy="2896523"/>
            </a:xfrm>
            <a:custGeom>
              <a:avLst/>
              <a:gdLst/>
              <a:ahLst/>
              <a:cxnLst/>
              <a:rect l="l" t="t" r="r" b="b"/>
              <a:pathLst>
                <a:path w="1315359" h="2896523">
                  <a:moveTo>
                    <a:pt x="83709" y="0"/>
                  </a:moveTo>
                  <a:lnTo>
                    <a:pt x="1231650" y="0"/>
                  </a:lnTo>
                  <a:cubicBezTo>
                    <a:pt x="1253851" y="0"/>
                    <a:pt x="1275143" y="8819"/>
                    <a:pt x="1290841" y="24518"/>
                  </a:cubicBezTo>
                  <a:cubicBezTo>
                    <a:pt x="1306539" y="40216"/>
                    <a:pt x="1315359" y="61508"/>
                    <a:pt x="1315359" y="83709"/>
                  </a:cubicBezTo>
                  <a:lnTo>
                    <a:pt x="1315359" y="2812814"/>
                  </a:lnTo>
                  <a:cubicBezTo>
                    <a:pt x="1315359" y="2835015"/>
                    <a:pt x="1306539" y="2856307"/>
                    <a:pt x="1290841" y="2872006"/>
                  </a:cubicBezTo>
                  <a:cubicBezTo>
                    <a:pt x="1275143" y="2887704"/>
                    <a:pt x="1253851" y="2896523"/>
                    <a:pt x="1231650" y="2896523"/>
                  </a:cubicBezTo>
                  <a:lnTo>
                    <a:pt x="83709" y="2896523"/>
                  </a:lnTo>
                  <a:cubicBezTo>
                    <a:pt x="61508" y="2896523"/>
                    <a:pt x="40216" y="2887704"/>
                    <a:pt x="24518" y="2872006"/>
                  </a:cubicBezTo>
                  <a:cubicBezTo>
                    <a:pt x="8819" y="2856307"/>
                    <a:pt x="0" y="2835015"/>
                    <a:pt x="0" y="2812814"/>
                  </a:cubicBezTo>
                  <a:lnTo>
                    <a:pt x="0" y="83709"/>
                  </a:lnTo>
                  <a:cubicBezTo>
                    <a:pt x="0" y="61508"/>
                    <a:pt x="8819" y="40216"/>
                    <a:pt x="24518" y="24518"/>
                  </a:cubicBezTo>
                  <a:cubicBezTo>
                    <a:pt x="40216" y="8819"/>
                    <a:pt x="61508" y="0"/>
                    <a:pt x="83709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315359" cy="2886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2303867"/>
            <a:ext cx="7032431" cy="8016962"/>
            <a:chOff x="0" y="0"/>
            <a:chExt cx="6350000" cy="952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00" r="-6250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284632" y="3817314"/>
            <a:ext cx="7575486" cy="193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dirty="0"/>
              <a:t>Our hospital website addresses key challenges in healthcare, from patient access to administrative efficiency, providing a user-friendly platform for patients, doctors, and administrators alike</a:t>
            </a:r>
            <a:r>
              <a:rPr lang="en-US" sz="3200" dirty="0">
                <a:solidFill>
                  <a:srgbClr val="000000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84632" y="2192801"/>
            <a:ext cx="679356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 dirty="0">
                <a:solidFill>
                  <a:srgbClr val="C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Summary</a:t>
            </a:r>
          </a:p>
        </p:txBody>
      </p:sp>
      <p:sp>
        <p:nvSpPr>
          <p:cNvPr id="20" name="Freeform 20"/>
          <p:cNvSpPr/>
          <p:nvPr/>
        </p:nvSpPr>
        <p:spPr>
          <a:xfrm>
            <a:off x="9284632" y="6712878"/>
            <a:ext cx="3471740" cy="1355758"/>
          </a:xfrm>
          <a:custGeom>
            <a:avLst/>
            <a:gdLst/>
            <a:ahLst/>
            <a:cxnLst/>
            <a:rect l="l" t="t" r="r" b="b"/>
            <a:pathLst>
              <a:path w="914368" h="357072">
                <a:moveTo>
                  <a:pt x="44600" y="0"/>
                </a:moveTo>
                <a:lnTo>
                  <a:pt x="869768" y="0"/>
                </a:lnTo>
                <a:cubicBezTo>
                  <a:pt x="881597" y="0"/>
                  <a:pt x="892941" y="4699"/>
                  <a:pt x="901305" y="13063"/>
                </a:cubicBezTo>
                <a:cubicBezTo>
                  <a:pt x="909669" y="21427"/>
                  <a:pt x="914368" y="32771"/>
                  <a:pt x="914368" y="44600"/>
                </a:cubicBezTo>
                <a:lnTo>
                  <a:pt x="914368" y="312472"/>
                </a:lnTo>
                <a:cubicBezTo>
                  <a:pt x="914368" y="324301"/>
                  <a:pt x="909669" y="335645"/>
                  <a:pt x="901305" y="344009"/>
                </a:cubicBezTo>
                <a:cubicBezTo>
                  <a:pt x="892941" y="352373"/>
                  <a:pt x="881597" y="357072"/>
                  <a:pt x="869768" y="357072"/>
                </a:cubicBezTo>
                <a:lnTo>
                  <a:pt x="44600" y="357072"/>
                </a:lnTo>
                <a:cubicBezTo>
                  <a:pt x="32771" y="357072"/>
                  <a:pt x="21427" y="352373"/>
                  <a:pt x="13063" y="344009"/>
                </a:cubicBezTo>
                <a:cubicBezTo>
                  <a:pt x="4699" y="335645"/>
                  <a:pt x="0" y="324301"/>
                  <a:pt x="0" y="312472"/>
                </a:cubicBezTo>
                <a:lnTo>
                  <a:pt x="0" y="44600"/>
                </a:lnTo>
                <a:cubicBezTo>
                  <a:pt x="0" y="32771"/>
                  <a:pt x="4699" y="21427"/>
                  <a:pt x="13063" y="13063"/>
                </a:cubicBezTo>
                <a:cubicBezTo>
                  <a:pt x="21427" y="4699"/>
                  <a:pt x="32771" y="0"/>
                  <a:pt x="446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grpSp>
        <p:nvGrpSpPr>
          <p:cNvPr id="22" name="Group 22"/>
          <p:cNvGrpSpPr/>
          <p:nvPr/>
        </p:nvGrpSpPr>
        <p:grpSpPr>
          <a:xfrm>
            <a:off x="13035163" y="6712878"/>
            <a:ext cx="3471740" cy="1355758"/>
            <a:chOff x="0" y="0"/>
            <a:chExt cx="914368" cy="3570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368" cy="357072"/>
            </a:xfrm>
            <a:custGeom>
              <a:avLst/>
              <a:gdLst/>
              <a:ahLst/>
              <a:cxnLst/>
              <a:rect l="l" t="t" r="r" b="b"/>
              <a:pathLst>
                <a:path w="914368" h="357072">
                  <a:moveTo>
                    <a:pt x="44600" y="0"/>
                  </a:moveTo>
                  <a:lnTo>
                    <a:pt x="869768" y="0"/>
                  </a:lnTo>
                  <a:cubicBezTo>
                    <a:pt x="881597" y="0"/>
                    <a:pt x="892941" y="4699"/>
                    <a:pt x="901305" y="13063"/>
                  </a:cubicBezTo>
                  <a:cubicBezTo>
                    <a:pt x="909669" y="21427"/>
                    <a:pt x="914368" y="32771"/>
                    <a:pt x="914368" y="44600"/>
                  </a:cubicBezTo>
                  <a:lnTo>
                    <a:pt x="914368" y="312472"/>
                  </a:lnTo>
                  <a:cubicBezTo>
                    <a:pt x="914368" y="324301"/>
                    <a:pt x="909669" y="335645"/>
                    <a:pt x="901305" y="344009"/>
                  </a:cubicBezTo>
                  <a:cubicBezTo>
                    <a:pt x="892941" y="352373"/>
                    <a:pt x="881597" y="357072"/>
                    <a:pt x="869768" y="357072"/>
                  </a:cubicBezTo>
                  <a:lnTo>
                    <a:pt x="44600" y="357072"/>
                  </a:lnTo>
                  <a:cubicBezTo>
                    <a:pt x="32771" y="357072"/>
                    <a:pt x="21427" y="352373"/>
                    <a:pt x="13063" y="344009"/>
                  </a:cubicBezTo>
                  <a:cubicBezTo>
                    <a:pt x="4699" y="335645"/>
                    <a:pt x="0" y="324301"/>
                    <a:pt x="0" y="312472"/>
                  </a:cubicBezTo>
                  <a:lnTo>
                    <a:pt x="0" y="44600"/>
                  </a:lnTo>
                  <a:cubicBezTo>
                    <a:pt x="0" y="32771"/>
                    <a:pt x="4699" y="21427"/>
                    <a:pt x="13063" y="13063"/>
                  </a:cubicBezTo>
                  <a:cubicBezTo>
                    <a:pt x="21427" y="4699"/>
                    <a:pt x="32771" y="0"/>
                    <a:pt x="446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914368" cy="347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035163" y="7028873"/>
            <a:ext cx="3471740" cy="76944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rgbClr val="C00000"/>
                </a:solidFill>
              </a:rPr>
              <a:t>Ongoing Development &amp; Growth</a:t>
            </a:r>
            <a:endParaRPr lang="en-US" sz="2499" b="1" dirty="0">
              <a:solidFill>
                <a:srgbClr val="C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6254765" y="-670628"/>
            <a:ext cx="2710648" cy="271064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7610088" y="1286533"/>
            <a:ext cx="1482057" cy="148205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2C0F43EA-8835-4BED-98B8-577845EC1762}"/>
              </a:ext>
            </a:extLst>
          </p:cNvPr>
          <p:cNvSpPr/>
          <p:nvPr/>
        </p:nvSpPr>
        <p:spPr>
          <a:xfrm>
            <a:off x="13072375" y="9258300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DCDD1C-4C3E-4FC8-B223-A2144B842DF5}"/>
              </a:ext>
            </a:extLst>
          </p:cNvPr>
          <p:cNvSpPr txBox="1"/>
          <p:nvPr/>
        </p:nvSpPr>
        <p:spPr>
          <a:xfrm>
            <a:off x="9424028" y="6856854"/>
            <a:ext cx="3471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abriola" panose="04040605051002020D02" pitchFamily="82" charset="0"/>
              </a:rPr>
              <a:t>Empowering Accessible Healthcare</a:t>
            </a:r>
            <a:endParaRPr lang="en-PK" sz="32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51" name="Star: 5 Points 50">
            <a:extLst>
              <a:ext uri="{FF2B5EF4-FFF2-40B4-BE49-F238E27FC236}">
                <a16:creationId xmlns:a16="http://schemas.microsoft.com/office/drawing/2014/main" id="{8E1901A0-FCFD-4D0F-AF53-068FD66D758B}"/>
              </a:ext>
            </a:extLst>
          </p:cNvPr>
          <p:cNvSpPr/>
          <p:nvPr/>
        </p:nvSpPr>
        <p:spPr>
          <a:xfrm>
            <a:off x="6781800" y="636269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5" grpId="0" animBg="1"/>
      <p:bldP spid="46" grpId="0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9151388" y="1892252"/>
            <a:ext cx="25067935" cy="250679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97264" y="-1504505"/>
            <a:ext cx="10762805" cy="107628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97264" y="-1985513"/>
            <a:ext cx="10902481" cy="1090243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6363" t="-874" r="-30479" b="-2368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123766" y="3321750"/>
            <a:ext cx="5086694" cy="32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11994" b="1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</a:t>
            </a:r>
          </a:p>
          <a:p>
            <a:pPr algn="l">
              <a:lnSpc>
                <a:spcPts val="12714"/>
              </a:lnSpc>
            </a:pPr>
            <a:r>
              <a:rPr lang="en-US" sz="11994" b="1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You.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23766" y="6866077"/>
            <a:ext cx="6773498" cy="62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4500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For Your Attention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23766" y="8030424"/>
            <a:ext cx="4841795" cy="679141"/>
            <a:chOff x="0" y="0"/>
            <a:chExt cx="2897344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97344" cy="406400"/>
            </a:xfrm>
            <a:custGeom>
              <a:avLst/>
              <a:gdLst/>
              <a:ahLst/>
              <a:cxnLst/>
              <a:rect l="l" t="t" r="r" b="b"/>
              <a:pathLst>
                <a:path w="2897344" h="406400">
                  <a:moveTo>
                    <a:pt x="2694144" y="0"/>
                  </a:moveTo>
                  <a:cubicBezTo>
                    <a:pt x="2806368" y="0"/>
                    <a:pt x="2897344" y="90976"/>
                    <a:pt x="2897344" y="203200"/>
                  </a:cubicBezTo>
                  <a:cubicBezTo>
                    <a:pt x="2897344" y="315424"/>
                    <a:pt x="2806368" y="406400"/>
                    <a:pt x="26941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2897344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16173" y="8160445"/>
            <a:ext cx="4056981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www.caregroup.com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1875370" y="8916925"/>
            <a:ext cx="3245396" cy="324539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F9D2AE31-CE55-4BE0-868B-373C2DA855ED}"/>
              </a:ext>
            </a:extLst>
          </p:cNvPr>
          <p:cNvSpPr/>
          <p:nvPr/>
        </p:nvSpPr>
        <p:spPr>
          <a:xfrm>
            <a:off x="1066800" y="52374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D8D1A26-FDE5-4A0A-BF9E-494177901F62}"/>
              </a:ext>
            </a:extLst>
          </p:cNvPr>
          <p:cNvSpPr/>
          <p:nvPr/>
        </p:nvSpPr>
        <p:spPr>
          <a:xfrm>
            <a:off x="8714203" y="90474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1929136" y="3162300"/>
            <a:ext cx="3995372" cy="1503834"/>
            <a:chOff x="0" y="0"/>
            <a:chExt cx="188951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89521" cy="711200"/>
            </a:xfrm>
            <a:custGeom>
              <a:avLst/>
              <a:gdLst/>
              <a:ahLst/>
              <a:cxnLst/>
              <a:rect l="l" t="t" r="r" b="b"/>
              <a:pathLst>
                <a:path w="1889521" h="711200">
                  <a:moveTo>
                    <a:pt x="158873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1588738" y="551732"/>
                  </a:lnTo>
                  <a:cubicBezTo>
                    <a:pt x="1763072" y="551732"/>
                    <a:pt x="1889510" y="428220"/>
                    <a:pt x="1889510" y="275861"/>
                  </a:cubicBezTo>
                  <a:cubicBezTo>
                    <a:pt x="1889521" y="123512"/>
                    <a:pt x="1763072" y="0"/>
                    <a:pt x="1588738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8575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88951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03586" y="3162300"/>
            <a:ext cx="3995372" cy="1503834"/>
            <a:chOff x="0" y="0"/>
            <a:chExt cx="188951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89521" cy="711200"/>
            </a:xfrm>
            <a:custGeom>
              <a:avLst/>
              <a:gdLst/>
              <a:ahLst/>
              <a:cxnLst/>
              <a:rect l="l" t="t" r="r" b="b"/>
              <a:pathLst>
                <a:path w="1889521" h="711200">
                  <a:moveTo>
                    <a:pt x="158873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1588738" y="551732"/>
                  </a:lnTo>
                  <a:cubicBezTo>
                    <a:pt x="1763072" y="551732"/>
                    <a:pt x="1889510" y="428220"/>
                    <a:pt x="1889510" y="275861"/>
                  </a:cubicBezTo>
                  <a:cubicBezTo>
                    <a:pt x="1889521" y="123512"/>
                    <a:pt x="1763072" y="0"/>
                    <a:pt x="1588738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8575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88951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48693" y="3914217"/>
            <a:ext cx="3995395" cy="3048000"/>
            <a:chOff x="0" y="0"/>
            <a:chExt cx="1889521" cy="1441477"/>
          </a:xfrm>
        </p:grpSpPr>
        <p:sp>
          <p:nvSpPr>
            <p:cNvPr id="30" name="Freeform 30"/>
            <p:cNvSpPr/>
            <p:nvPr/>
          </p:nvSpPr>
          <p:spPr>
            <a:xfrm>
              <a:off x="0" y="730277"/>
              <a:ext cx="1889521" cy="711200"/>
            </a:xfrm>
            <a:custGeom>
              <a:avLst/>
              <a:gdLst/>
              <a:ahLst/>
              <a:cxnLst/>
              <a:rect l="l" t="t" r="r" b="b"/>
              <a:pathLst>
                <a:path w="1889521" h="711200">
                  <a:moveTo>
                    <a:pt x="158873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1588738" y="551732"/>
                  </a:lnTo>
                  <a:cubicBezTo>
                    <a:pt x="1763072" y="551732"/>
                    <a:pt x="1889510" y="428220"/>
                    <a:pt x="1889510" y="275861"/>
                  </a:cubicBezTo>
                  <a:cubicBezTo>
                    <a:pt x="1889521" y="123512"/>
                    <a:pt x="1763072" y="0"/>
                    <a:pt x="1588738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8575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88951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109729" y="1478745"/>
            <a:ext cx="1408870" cy="1470358"/>
          </a:xfrm>
          <a:custGeom>
            <a:avLst/>
            <a:gdLst/>
            <a:ahLst/>
            <a:cxnLst/>
            <a:rect l="l" t="t" r="r" b="b"/>
            <a:pathLst>
              <a:path w="1408870" h="1470358">
                <a:moveTo>
                  <a:pt x="0" y="0"/>
                </a:moveTo>
                <a:lnTo>
                  <a:pt x="1408870" y="0"/>
                </a:lnTo>
                <a:lnTo>
                  <a:pt x="1408870" y="1470358"/>
                </a:lnTo>
                <a:lnTo>
                  <a:pt x="0" y="147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366069" y="1104900"/>
            <a:ext cx="6870406" cy="110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7"/>
              </a:lnSpc>
            </a:pPr>
            <a:r>
              <a:rPr lang="en-US" sz="9931" dirty="0">
                <a:solidFill>
                  <a:srgbClr val="C00000"/>
                </a:solidFill>
                <a:latin typeface="+mj-lt"/>
                <a:ea typeface="Baloo Bhaijaan"/>
                <a:cs typeface="Baloo Bhaijaan"/>
                <a:sym typeface="Baloo Bhaijaan"/>
              </a:rPr>
              <a:t>OUR TEAM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27866" y="3376354"/>
            <a:ext cx="3197912" cy="63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Sniglet"/>
                <a:cs typeface="Sniglet"/>
                <a:sym typeface="Sniglet"/>
              </a:rPr>
              <a:t>SABA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900335" y="3396986"/>
            <a:ext cx="3801873" cy="631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HAFSA ABID LODHI</a:t>
            </a:r>
            <a:endParaRPr lang="en-US" sz="3600" dirty="0">
              <a:solidFill>
                <a:schemeClr val="bg1"/>
              </a:solidFill>
              <a:latin typeface="+mj-lt"/>
              <a:ea typeface="Sniglet"/>
              <a:cs typeface="Sniglet"/>
              <a:sym typeface="Snigle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908825" y="5681751"/>
            <a:ext cx="4609774" cy="638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809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SYED JAWAD</a:t>
            </a:r>
          </a:p>
        </p:txBody>
      </p:sp>
      <p:grpSp>
        <p:nvGrpSpPr>
          <p:cNvPr id="37" name="Group 29">
            <a:extLst>
              <a:ext uri="{FF2B5EF4-FFF2-40B4-BE49-F238E27FC236}">
                <a16:creationId xmlns:a16="http://schemas.microsoft.com/office/drawing/2014/main" id="{A5ED0E41-C340-47DB-A836-47F2D5A4AAFF}"/>
              </a:ext>
            </a:extLst>
          </p:cNvPr>
          <p:cNvGrpSpPr/>
          <p:nvPr/>
        </p:nvGrpSpPr>
        <p:grpSpPr>
          <a:xfrm>
            <a:off x="896630" y="3944469"/>
            <a:ext cx="3995395" cy="3048000"/>
            <a:chOff x="0" y="0"/>
            <a:chExt cx="1889521" cy="1441477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F0B59890-15C0-4953-A29D-12140A2CBCA7}"/>
                </a:ext>
              </a:extLst>
            </p:cNvPr>
            <p:cNvSpPr/>
            <p:nvPr/>
          </p:nvSpPr>
          <p:spPr>
            <a:xfrm>
              <a:off x="0" y="730277"/>
              <a:ext cx="1889521" cy="711200"/>
            </a:xfrm>
            <a:custGeom>
              <a:avLst/>
              <a:gdLst/>
              <a:ahLst/>
              <a:cxnLst/>
              <a:rect l="l" t="t" r="r" b="b"/>
              <a:pathLst>
                <a:path w="1889521" h="711200">
                  <a:moveTo>
                    <a:pt x="158873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1588738" y="551732"/>
                  </a:lnTo>
                  <a:cubicBezTo>
                    <a:pt x="1763072" y="551732"/>
                    <a:pt x="1889510" y="428220"/>
                    <a:pt x="1889510" y="275861"/>
                  </a:cubicBezTo>
                  <a:cubicBezTo>
                    <a:pt x="1889521" y="123512"/>
                    <a:pt x="1763072" y="0"/>
                    <a:pt x="1588738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8575" cap="sq">
              <a:solidFill>
                <a:srgbClr val="C00000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39" name="TextBox 31">
              <a:extLst>
                <a:ext uri="{FF2B5EF4-FFF2-40B4-BE49-F238E27FC236}">
                  <a16:creationId xmlns:a16="http://schemas.microsoft.com/office/drawing/2014/main" id="{DAC0A5D8-8B42-40A8-A4FB-FB9B9E3D05B5}"/>
                </a:ext>
              </a:extLst>
            </p:cNvPr>
            <p:cNvSpPr txBox="1"/>
            <p:nvPr/>
          </p:nvSpPr>
          <p:spPr>
            <a:xfrm>
              <a:off x="0" y="0"/>
              <a:ext cx="188951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TextBox 35">
            <a:extLst>
              <a:ext uri="{FF2B5EF4-FFF2-40B4-BE49-F238E27FC236}">
                <a16:creationId xmlns:a16="http://schemas.microsoft.com/office/drawing/2014/main" id="{8A9D9408-E14A-4DF7-BF42-C7F787CCE88E}"/>
              </a:ext>
            </a:extLst>
          </p:cNvPr>
          <p:cNvSpPr txBox="1"/>
          <p:nvPr/>
        </p:nvSpPr>
        <p:spPr>
          <a:xfrm>
            <a:off x="1905105" y="5681751"/>
            <a:ext cx="2402337" cy="631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Sniglet"/>
                <a:cs typeface="Sniglet"/>
                <a:sym typeface="Sniglet"/>
              </a:rPr>
              <a:t>ANMOL NAZ</a:t>
            </a:r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F0DB7412-1B5E-4A44-8C4E-6F3B2C7D24C7}"/>
              </a:ext>
            </a:extLst>
          </p:cNvPr>
          <p:cNvGrpSpPr/>
          <p:nvPr/>
        </p:nvGrpSpPr>
        <p:grpSpPr>
          <a:xfrm>
            <a:off x="6075252" y="3914217"/>
            <a:ext cx="3995395" cy="3048000"/>
            <a:chOff x="0" y="0"/>
            <a:chExt cx="1889521" cy="1441477"/>
          </a:xfrm>
        </p:grpSpPr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54B21BDE-222A-4EE1-AB6B-B5B3EA34176A}"/>
                </a:ext>
              </a:extLst>
            </p:cNvPr>
            <p:cNvSpPr/>
            <p:nvPr/>
          </p:nvSpPr>
          <p:spPr>
            <a:xfrm>
              <a:off x="0" y="730277"/>
              <a:ext cx="1889521" cy="711200"/>
            </a:xfrm>
            <a:custGeom>
              <a:avLst/>
              <a:gdLst/>
              <a:ahLst/>
              <a:cxnLst/>
              <a:rect l="l" t="t" r="r" b="b"/>
              <a:pathLst>
                <a:path w="1889521" h="711200">
                  <a:moveTo>
                    <a:pt x="158873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1588738" y="551732"/>
                  </a:lnTo>
                  <a:cubicBezTo>
                    <a:pt x="1763072" y="551732"/>
                    <a:pt x="1889510" y="428220"/>
                    <a:pt x="1889510" y="275861"/>
                  </a:cubicBezTo>
                  <a:cubicBezTo>
                    <a:pt x="1889521" y="123512"/>
                    <a:pt x="1763072" y="0"/>
                    <a:pt x="1588738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8575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E0EA380E-A489-44A3-8821-26FB0416EF47}"/>
                </a:ext>
              </a:extLst>
            </p:cNvPr>
            <p:cNvSpPr txBox="1"/>
            <p:nvPr/>
          </p:nvSpPr>
          <p:spPr>
            <a:xfrm>
              <a:off x="0" y="0"/>
              <a:ext cx="188951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36">
            <a:extLst>
              <a:ext uri="{FF2B5EF4-FFF2-40B4-BE49-F238E27FC236}">
                <a16:creationId xmlns:a16="http://schemas.microsoft.com/office/drawing/2014/main" id="{64DE5D39-F7C7-42F4-B4CB-09171769C216}"/>
              </a:ext>
            </a:extLst>
          </p:cNvPr>
          <p:cNvSpPr txBox="1"/>
          <p:nvPr/>
        </p:nvSpPr>
        <p:spPr>
          <a:xfrm>
            <a:off x="6084499" y="5681751"/>
            <a:ext cx="3995371" cy="638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809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SHAH MIR HASSAN</a:t>
            </a:r>
          </a:p>
        </p:txBody>
      </p:sp>
      <p:grpSp>
        <p:nvGrpSpPr>
          <p:cNvPr id="45" name="Group 29">
            <a:extLst>
              <a:ext uri="{FF2B5EF4-FFF2-40B4-BE49-F238E27FC236}">
                <a16:creationId xmlns:a16="http://schemas.microsoft.com/office/drawing/2014/main" id="{DD18CA71-9B54-4605-BAAA-9010F13FC27B}"/>
              </a:ext>
            </a:extLst>
          </p:cNvPr>
          <p:cNvGrpSpPr/>
          <p:nvPr/>
        </p:nvGrpSpPr>
        <p:grpSpPr>
          <a:xfrm>
            <a:off x="4307442" y="6484086"/>
            <a:ext cx="3995395" cy="3048000"/>
            <a:chOff x="0" y="0"/>
            <a:chExt cx="1889521" cy="1441477"/>
          </a:xfrm>
        </p:grpSpPr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458C8410-139F-4242-9250-47400CB7F6ED}"/>
                </a:ext>
              </a:extLst>
            </p:cNvPr>
            <p:cNvSpPr/>
            <p:nvPr/>
          </p:nvSpPr>
          <p:spPr>
            <a:xfrm>
              <a:off x="0" y="730277"/>
              <a:ext cx="1889521" cy="711200"/>
            </a:xfrm>
            <a:custGeom>
              <a:avLst/>
              <a:gdLst/>
              <a:ahLst/>
              <a:cxnLst/>
              <a:rect l="l" t="t" r="r" b="b"/>
              <a:pathLst>
                <a:path w="1889521" h="711200">
                  <a:moveTo>
                    <a:pt x="158873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1588738" y="551732"/>
                  </a:lnTo>
                  <a:cubicBezTo>
                    <a:pt x="1763072" y="551732"/>
                    <a:pt x="1889510" y="428220"/>
                    <a:pt x="1889510" y="275861"/>
                  </a:cubicBezTo>
                  <a:cubicBezTo>
                    <a:pt x="1889521" y="123512"/>
                    <a:pt x="1763072" y="0"/>
                    <a:pt x="1588738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8575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2BF578D2-9695-4DFC-B81F-18360A655F8A}"/>
                </a:ext>
              </a:extLst>
            </p:cNvPr>
            <p:cNvSpPr txBox="1"/>
            <p:nvPr/>
          </p:nvSpPr>
          <p:spPr>
            <a:xfrm>
              <a:off x="0" y="0"/>
              <a:ext cx="188951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8" name="TextBox 36">
            <a:extLst>
              <a:ext uri="{FF2B5EF4-FFF2-40B4-BE49-F238E27FC236}">
                <a16:creationId xmlns:a16="http://schemas.microsoft.com/office/drawing/2014/main" id="{EA758B79-49FD-42A1-8F21-061BA00C906F}"/>
              </a:ext>
            </a:extLst>
          </p:cNvPr>
          <p:cNvSpPr txBox="1"/>
          <p:nvPr/>
        </p:nvSpPr>
        <p:spPr>
          <a:xfrm>
            <a:off x="4067574" y="8251620"/>
            <a:ext cx="4609774" cy="638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809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INSHAL MUSTAFA</a:t>
            </a:r>
          </a:p>
        </p:txBody>
      </p:sp>
    </p:spTree>
    <p:extLst>
      <p:ext uri="{BB962C8B-B14F-4D97-AF65-F5344CB8AC3E}">
        <p14:creationId xmlns:p14="http://schemas.microsoft.com/office/powerpoint/2010/main" val="274648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40" grpId="0"/>
      <p:bldP spid="44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29379" y="3420172"/>
            <a:ext cx="11017748" cy="1101774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5400000">
            <a:off x="17225041" y="8749527"/>
            <a:ext cx="643831" cy="17697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11029379" y="1005477"/>
            <a:ext cx="6229921" cy="6438443"/>
            <a:chOff x="0" y="0"/>
            <a:chExt cx="6362700" cy="6575666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2"/>
              <a:stretch>
                <a:fillRect l="-27515" r="-27515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9745664" y="4495940"/>
            <a:ext cx="4582632" cy="4762310"/>
            <a:chOff x="0" y="0"/>
            <a:chExt cx="812800" cy="8446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44669"/>
            </a:xfrm>
            <a:custGeom>
              <a:avLst/>
              <a:gdLst/>
              <a:ahLst/>
              <a:cxnLst/>
              <a:rect l="l" t="t" r="r" b="b"/>
              <a:pathLst>
                <a:path w="812800" h="844669">
                  <a:moveTo>
                    <a:pt x="150357" y="0"/>
                  </a:moveTo>
                  <a:lnTo>
                    <a:pt x="662443" y="0"/>
                  </a:lnTo>
                  <a:cubicBezTo>
                    <a:pt x="745483" y="0"/>
                    <a:pt x="812800" y="67317"/>
                    <a:pt x="812800" y="150357"/>
                  </a:cubicBezTo>
                  <a:lnTo>
                    <a:pt x="812800" y="694312"/>
                  </a:lnTo>
                  <a:cubicBezTo>
                    <a:pt x="812800" y="734189"/>
                    <a:pt x="796959" y="772433"/>
                    <a:pt x="768761" y="800630"/>
                  </a:cubicBezTo>
                  <a:cubicBezTo>
                    <a:pt x="740564" y="828828"/>
                    <a:pt x="702320" y="844669"/>
                    <a:pt x="662443" y="844669"/>
                  </a:cubicBezTo>
                  <a:lnTo>
                    <a:pt x="150357" y="844669"/>
                  </a:lnTo>
                  <a:cubicBezTo>
                    <a:pt x="67317" y="844669"/>
                    <a:pt x="0" y="777352"/>
                    <a:pt x="0" y="694312"/>
                  </a:cubicBezTo>
                  <a:lnTo>
                    <a:pt x="0" y="150357"/>
                  </a:lnTo>
                  <a:cubicBezTo>
                    <a:pt x="0" y="67317"/>
                    <a:pt x="67317" y="0"/>
                    <a:pt x="1503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812800" cy="835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23066" y="4684271"/>
            <a:ext cx="4243610" cy="4385648"/>
            <a:chOff x="0" y="0"/>
            <a:chExt cx="6362700" cy="6575666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3"/>
              <a:stretch>
                <a:fillRect l="-42074" r="-42074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0394977" y="2243130"/>
            <a:ext cx="1268804" cy="126880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600407" y="2638198"/>
            <a:ext cx="857943" cy="511646"/>
          </a:xfrm>
          <a:custGeom>
            <a:avLst/>
            <a:gdLst/>
            <a:ahLst/>
            <a:cxnLst/>
            <a:rect l="l" t="t" r="r" b="b"/>
            <a:pathLst>
              <a:path w="857943" h="511646">
                <a:moveTo>
                  <a:pt x="0" y="0"/>
                </a:moveTo>
                <a:lnTo>
                  <a:pt x="857943" y="0"/>
                </a:lnTo>
                <a:lnTo>
                  <a:pt x="857943" y="511646"/>
                </a:lnTo>
                <a:lnTo>
                  <a:pt x="0" y="511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748203" y="4157832"/>
            <a:ext cx="6164618" cy="75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/>
              <a:t>The main objective of this project is manage the records of patients doctors and appointments.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748203" y="5681832"/>
            <a:ext cx="6164618" cy="113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/>
              <a:t>Our objective is by using this website patients can search and view doctors and also apply for appointments.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748203" y="3742762"/>
            <a:ext cx="5962092" cy="333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800" b="1" dirty="0">
                <a:solidFill>
                  <a:srgbClr val="C00000"/>
                </a:solidFill>
              </a:rPr>
              <a:t>Streamlined Record Management</a:t>
            </a:r>
            <a:endParaRPr lang="en-US" sz="2499" b="1" dirty="0">
              <a:solidFill>
                <a:srgbClr val="C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748202" y="5170582"/>
            <a:ext cx="5481397" cy="43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C00000"/>
                </a:solidFill>
              </a:rPr>
              <a:t>Doctor availability and appointments</a:t>
            </a:r>
            <a:endParaRPr lang="en-US" sz="2499" b="1" dirty="0">
              <a:solidFill>
                <a:srgbClr val="C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211999" y="2319330"/>
            <a:ext cx="596209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 dirty="0">
                <a:solidFill>
                  <a:srgbClr val="C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Objectives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BFB7F29D-4022-43D0-A718-C2F52E31332F}"/>
              </a:ext>
            </a:extLst>
          </p:cNvPr>
          <p:cNvSpPr/>
          <p:nvPr/>
        </p:nvSpPr>
        <p:spPr>
          <a:xfrm>
            <a:off x="2362200" y="3748500"/>
            <a:ext cx="180000" cy="2520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F6086EB-B310-4CA0-82EA-F6A800C8177B}"/>
              </a:ext>
            </a:extLst>
          </p:cNvPr>
          <p:cNvSpPr/>
          <p:nvPr/>
        </p:nvSpPr>
        <p:spPr>
          <a:xfrm>
            <a:off x="2362200" y="5295900"/>
            <a:ext cx="180000" cy="2520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4BF5370D-19B1-49E9-A98C-98AA7556052F}"/>
              </a:ext>
            </a:extLst>
          </p:cNvPr>
          <p:cNvSpPr/>
          <p:nvPr/>
        </p:nvSpPr>
        <p:spPr>
          <a:xfrm>
            <a:off x="9476203" y="8940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72BB0639-EC86-41FB-93B6-8891A10024A3}"/>
              </a:ext>
            </a:extLst>
          </p:cNvPr>
          <p:cNvSpPr/>
          <p:nvPr/>
        </p:nvSpPr>
        <p:spPr>
          <a:xfrm>
            <a:off x="2362200" y="7185715"/>
            <a:ext cx="180000" cy="2520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B30FC68C-C50B-4C79-9FD0-204C06609AE0}"/>
              </a:ext>
            </a:extLst>
          </p:cNvPr>
          <p:cNvSpPr txBox="1"/>
          <p:nvPr/>
        </p:nvSpPr>
        <p:spPr>
          <a:xfrm>
            <a:off x="2762634" y="7088966"/>
            <a:ext cx="5481397" cy="43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C00000"/>
                </a:solidFill>
              </a:rPr>
              <a:t>Easy Access to Digital Records</a:t>
            </a:r>
            <a:endParaRPr lang="en-US" sz="2499" b="1" dirty="0">
              <a:solidFill>
                <a:srgbClr val="C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AAA33E76-8B2A-4F63-8FA4-A32D15E9DEF5}"/>
              </a:ext>
            </a:extLst>
          </p:cNvPr>
          <p:cNvSpPr txBox="1"/>
          <p:nvPr/>
        </p:nvSpPr>
        <p:spPr>
          <a:xfrm>
            <a:off x="2762634" y="7663032"/>
            <a:ext cx="6164618" cy="113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/>
              <a:t>Reduce the paper work and provide the 27*7 accessible website with user friendly GUI (Graphical User Interface) to manage the records. </a:t>
            </a: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B2E19973-75CF-48F1-85FB-C2AFA57A652C}"/>
              </a:ext>
            </a:extLst>
          </p:cNvPr>
          <p:cNvSpPr/>
          <p:nvPr/>
        </p:nvSpPr>
        <p:spPr>
          <a:xfrm>
            <a:off x="1066800" y="8912150"/>
            <a:ext cx="414431" cy="42235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33" grpId="0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3179402" y="4686384"/>
            <a:ext cx="13659093" cy="1365909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37856" y="2152121"/>
            <a:ext cx="6872000" cy="6871973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0481165" y="1741752"/>
            <a:ext cx="7167194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6000" dirty="0">
                <a:solidFill>
                  <a:srgbClr val="C00000"/>
                </a:solidFill>
              </a:rPr>
              <a:t>Healthcare Challenges</a:t>
            </a:r>
            <a:endParaRPr lang="en-US" sz="5999" b="1" dirty="0">
              <a:solidFill>
                <a:srgbClr val="C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824430" y="2826653"/>
            <a:ext cx="6389076" cy="573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20B0604020202020204" charset="0"/>
              </a:rPr>
              <a:t>Patients face difficulties in finding available doctors and booking appointments.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endParaRPr lang="en-US" dirty="0">
              <a:latin typeface="Montserrat" panose="020B0604020202020204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20B0604020202020204" charset="0"/>
              </a:rPr>
              <a:t> Medical records are often scattered across different systems.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ü"/>
            </a:pPr>
            <a:endParaRPr lang="en-US" sz="2000" dirty="0">
              <a:latin typeface="Montserrat" panose="020B0604020202020204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20B0604020202020204" charset="0"/>
              </a:rPr>
              <a:t>Communication gaps between patients and healthcare providers can lead to misunderstandings regarding treatment plans and appointment details.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ü"/>
            </a:pPr>
            <a:endParaRPr lang="en-US" sz="200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20B0604020202020204" charset="0"/>
              </a:rPr>
              <a:t>Hospital administration faces challenges in managing patient data, doctor availability, and appointment records, leading to errors and increased paperwork.</a:t>
            </a:r>
            <a:endParaRPr lang="en-US" sz="2000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D9E5FB6F-8059-4400-BCAD-59732C88F116}"/>
              </a:ext>
            </a:extLst>
          </p:cNvPr>
          <p:cNvSpPr/>
          <p:nvPr/>
        </p:nvSpPr>
        <p:spPr>
          <a:xfrm>
            <a:off x="6915081" y="723900"/>
            <a:ext cx="540000" cy="54000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7908458D-DFEC-4333-A0C3-410379A86BDB}"/>
              </a:ext>
            </a:extLst>
          </p:cNvPr>
          <p:cNvSpPr/>
          <p:nvPr/>
        </p:nvSpPr>
        <p:spPr>
          <a:xfrm>
            <a:off x="16989300" y="7810500"/>
            <a:ext cx="540000" cy="54000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68737490-81FD-4879-874A-21B5B4BF4399}"/>
              </a:ext>
            </a:extLst>
          </p:cNvPr>
          <p:cNvSpPr/>
          <p:nvPr/>
        </p:nvSpPr>
        <p:spPr>
          <a:xfrm>
            <a:off x="831600" y="8870700"/>
            <a:ext cx="540000" cy="54000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0221" y="1114071"/>
            <a:ext cx="15849600" cy="9907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FEATURES ADDRESSING KEY CHALLANGES</a:t>
            </a:r>
          </a:p>
        </p:txBody>
      </p:sp>
      <p:sp>
        <p:nvSpPr>
          <p:cNvPr id="25" name="Inhaltsplatzhalter 4"/>
          <p:cNvSpPr txBox="1">
            <a:spLocks/>
          </p:cNvSpPr>
          <p:nvPr/>
        </p:nvSpPr>
        <p:spPr>
          <a:xfrm>
            <a:off x="1219200" y="2792513"/>
            <a:ext cx="6096000" cy="156575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Enhanced Patient Access</a:t>
            </a:r>
            <a:br>
              <a:rPr lang="en-US" sz="2800" b="1" dirty="0">
                <a:solidFill>
                  <a:schemeClr val="accent1"/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+mn-lt"/>
              </a:rPr>
              <a:t>Centralized platform for searching and booking appointments.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.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8524101" y="2819091"/>
            <a:ext cx="1239798" cy="1239798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7" name="Inhaltsplatzhalter 4"/>
          <p:cNvSpPr txBox="1">
            <a:spLocks/>
          </p:cNvSpPr>
          <p:nvPr/>
        </p:nvSpPr>
        <p:spPr>
          <a:xfrm>
            <a:off x="10972800" y="2792511"/>
            <a:ext cx="6096000" cy="156575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Streamlined Communication</a:t>
            </a:r>
            <a:br>
              <a:rPr lang="en-US" sz="2800" b="1" dirty="0">
                <a:solidFill>
                  <a:schemeClr val="accent1"/>
                </a:solidFill>
                <a:latin typeface="+mj-lt"/>
              </a:rPr>
            </a:br>
            <a:r>
              <a:rPr lang="en-US" sz="2100" dirty="0">
                <a:solidFill>
                  <a:schemeClr val="tx1"/>
                </a:solidFill>
                <a:latin typeface="+mn-lt"/>
              </a:rPr>
              <a:t>Secure messaging features foster clear communication between patients and healthcare providers .</a:t>
            </a:r>
          </a:p>
        </p:txBody>
      </p:sp>
      <p:sp>
        <p:nvSpPr>
          <p:cNvPr id="30" name="Inhaltsplatzhalter 4"/>
          <p:cNvSpPr txBox="1">
            <a:spLocks/>
          </p:cNvSpPr>
          <p:nvPr/>
        </p:nvSpPr>
        <p:spPr>
          <a:xfrm>
            <a:off x="1219200" y="5116612"/>
            <a:ext cx="6096000" cy="156575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Record Management</a:t>
            </a:r>
            <a:br>
              <a:rPr lang="en-US" sz="2800" b="1" dirty="0">
                <a:solidFill>
                  <a:schemeClr val="accent2"/>
                </a:solidFill>
                <a:latin typeface="+mj-lt"/>
              </a:rPr>
            </a:br>
            <a:r>
              <a:rPr lang="en-US" sz="2100" dirty="0">
                <a:solidFill>
                  <a:schemeClr val="tx1"/>
                </a:solidFill>
                <a:cs typeface="Calibri Light" panose="020F0302020204030204" pitchFamily="34" charset="0"/>
              </a:rPr>
              <a:t>Centralized patient records minimize paperwork and allow healthcare providers to quickly access information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8524099" y="5277709"/>
            <a:ext cx="1239798" cy="1239798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Inhaltsplatzhalter 4"/>
          <p:cNvSpPr txBox="1">
            <a:spLocks/>
          </p:cNvSpPr>
          <p:nvPr/>
        </p:nvSpPr>
        <p:spPr>
          <a:xfrm>
            <a:off x="10972800" y="4874238"/>
            <a:ext cx="6096000" cy="2050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Reduced Administrative Burden</a:t>
            </a:r>
            <a:br>
              <a:rPr lang="en-US" sz="2800" b="1" dirty="0">
                <a:solidFill>
                  <a:schemeClr val="accent1"/>
                </a:solidFill>
                <a:latin typeface="+mj-lt"/>
              </a:rPr>
            </a:br>
            <a:r>
              <a:rPr lang="en-US" sz="2100" dirty="0">
                <a:solidFill>
                  <a:schemeClr val="tx1"/>
                </a:solidFill>
                <a:latin typeface="+mn-lt"/>
              </a:rPr>
              <a:t>The website’s administrative tools simplify data management, freeing up staff to focus on patient care rather than paperwork.</a:t>
            </a:r>
          </a:p>
        </p:txBody>
      </p:sp>
      <p:sp>
        <p:nvSpPr>
          <p:cNvPr id="35" name="Inhaltsplatzhalter 4"/>
          <p:cNvSpPr txBox="1">
            <a:spLocks/>
          </p:cNvSpPr>
          <p:nvPr/>
        </p:nvSpPr>
        <p:spPr>
          <a:xfrm>
            <a:off x="1219200" y="7683086"/>
            <a:ext cx="6096000" cy="10810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Medical History Access</a:t>
            </a:r>
            <a:br>
              <a:rPr lang="en-US" sz="2800" b="1" dirty="0">
                <a:solidFill>
                  <a:schemeClr val="accent1"/>
                </a:solidFill>
                <a:latin typeface="+mj-lt"/>
              </a:rPr>
            </a:br>
            <a:r>
              <a:rPr lang="en-US" sz="2100" dirty="0">
                <a:solidFill>
                  <a:schemeClr val="tx1"/>
                </a:solidFill>
                <a:latin typeface="+mn-lt"/>
              </a:rPr>
              <a:t>Secure platform for easy access to medical history.</a:t>
            </a:r>
          </a:p>
        </p:txBody>
      </p:sp>
      <p:sp>
        <p:nvSpPr>
          <p:cNvPr id="36" name="Oval 35"/>
          <p:cNvSpPr/>
          <p:nvPr/>
        </p:nvSpPr>
        <p:spPr bwMode="auto">
          <a:xfrm>
            <a:off x="8524099" y="7603687"/>
            <a:ext cx="1239798" cy="1239798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Inhaltsplatzhalter 4"/>
          <p:cNvSpPr txBox="1">
            <a:spLocks/>
          </p:cNvSpPr>
          <p:nvPr/>
        </p:nvSpPr>
        <p:spPr>
          <a:xfrm>
            <a:off x="10972800" y="7683086"/>
            <a:ext cx="6096000" cy="10810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24/7 Accessibility</a:t>
            </a:r>
            <a:br>
              <a:rPr lang="en-US" sz="2800" b="1" dirty="0">
                <a:solidFill>
                  <a:schemeClr val="accent1"/>
                </a:solidFill>
                <a:latin typeface="+mj-lt"/>
              </a:rPr>
            </a:br>
            <a:r>
              <a:rPr lang="en-US" sz="2100" dirty="0">
                <a:solidFill>
                  <a:schemeClr val="tx1"/>
                </a:solidFill>
                <a:latin typeface="+mn-lt"/>
              </a:rPr>
              <a:t>Round-the-clock access to healthcare services.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5366FA-54EE-4E77-B079-B2CC4A722EC7}"/>
              </a:ext>
            </a:extLst>
          </p:cNvPr>
          <p:cNvSpPr/>
          <p:nvPr/>
        </p:nvSpPr>
        <p:spPr bwMode="auto">
          <a:xfrm>
            <a:off x="0" y="9563100"/>
            <a:ext cx="18288000" cy="7239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PK" sz="3600"/>
          </a:p>
        </p:txBody>
      </p:sp>
      <p:pic>
        <p:nvPicPr>
          <p:cNvPr id="6" name="Graphic 5" descr="Unlock">
            <a:extLst>
              <a:ext uri="{FF2B5EF4-FFF2-40B4-BE49-F238E27FC236}">
                <a16:creationId xmlns:a16="http://schemas.microsoft.com/office/drawing/2014/main" id="{C2704BE5-6B70-4ED6-9043-753084837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5000" y="5490300"/>
            <a:ext cx="720000" cy="720000"/>
          </a:xfrm>
          <a:prstGeom prst="rect">
            <a:avLst/>
          </a:prstGeom>
        </p:spPr>
      </p:pic>
      <p:pic>
        <p:nvPicPr>
          <p:cNvPr id="16" name="Graphic 15" descr="Unlock">
            <a:extLst>
              <a:ext uri="{FF2B5EF4-FFF2-40B4-BE49-F238E27FC236}">
                <a16:creationId xmlns:a16="http://schemas.microsoft.com/office/drawing/2014/main" id="{BCA175A2-EAE3-4CE6-8726-B060F2FA5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5000" y="3034913"/>
            <a:ext cx="720000" cy="720000"/>
          </a:xfrm>
          <a:prstGeom prst="rect">
            <a:avLst/>
          </a:prstGeom>
        </p:spPr>
      </p:pic>
      <p:pic>
        <p:nvPicPr>
          <p:cNvPr id="17" name="Graphic 16" descr="Unlock">
            <a:extLst>
              <a:ext uri="{FF2B5EF4-FFF2-40B4-BE49-F238E27FC236}">
                <a16:creationId xmlns:a16="http://schemas.microsoft.com/office/drawing/2014/main" id="{6A54D06A-E0A0-485D-B062-98F0A2106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745" y="7863586"/>
            <a:ext cx="720000" cy="720000"/>
          </a:xfrm>
          <a:prstGeom prst="rect">
            <a:avLst/>
          </a:prstGeom>
        </p:spPr>
      </p:pic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A387238-ED24-45C6-9D23-E87CC38FC394}"/>
              </a:ext>
            </a:extLst>
          </p:cNvPr>
          <p:cNvSpPr/>
          <p:nvPr/>
        </p:nvSpPr>
        <p:spPr>
          <a:xfrm>
            <a:off x="1551403" y="91998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1ECD8A6E-AD49-4A68-AC2E-A54434BEE933}"/>
              </a:ext>
            </a:extLst>
          </p:cNvPr>
          <p:cNvSpPr/>
          <p:nvPr/>
        </p:nvSpPr>
        <p:spPr>
          <a:xfrm>
            <a:off x="16715203" y="2722835"/>
            <a:ext cx="432000" cy="43200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A9A5D67E-EA2A-4D3F-9238-79C41AD343FF}"/>
              </a:ext>
            </a:extLst>
          </p:cNvPr>
          <p:cNvSpPr/>
          <p:nvPr/>
        </p:nvSpPr>
        <p:spPr>
          <a:xfrm>
            <a:off x="1143000" y="5130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2338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30" grpId="0"/>
      <p:bldP spid="31" grpId="0" animBg="1"/>
      <p:bldP spid="32" grpId="0"/>
      <p:bldP spid="35" grpId="0"/>
      <p:bldP spid="36" grpId="0" animBg="1"/>
      <p:bldP spid="37" grpId="0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90D677-01D2-402A-8D07-B5A85B3E5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09E716-3A42-4E13-8600-4E5C4EA1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1253A3-0E8A-4E1D-B86F-18FE9F99F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9"/>
            <a:ext cx="18288000" cy="102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9109" y="1029550"/>
            <a:ext cx="3086100" cy="1454060"/>
            <a:chOff x="0" y="0"/>
            <a:chExt cx="812800" cy="382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82962"/>
            </a:xfrm>
            <a:custGeom>
              <a:avLst/>
              <a:gdLst/>
              <a:ahLst/>
              <a:cxnLst/>
              <a:rect l="l" t="t" r="r" b="b"/>
              <a:pathLst>
                <a:path w="812800" h="382962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4401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i="1" spc="234" dirty="0">
                  <a:solidFill>
                    <a:srgbClr val="FFFFFF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Dashboard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66233" y="1029550"/>
            <a:ext cx="852876" cy="1454060"/>
            <a:chOff x="0" y="0"/>
            <a:chExt cx="224626" cy="3829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626" cy="382962"/>
            </a:xfrm>
            <a:custGeom>
              <a:avLst/>
              <a:gdLst/>
              <a:ahLst/>
              <a:cxnLst/>
              <a:rect l="l" t="t" r="r" b="b"/>
              <a:pathLst>
                <a:path w="224626" h="382962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4626" cy="43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79C3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046184" y="1105568"/>
            <a:ext cx="4213116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/>
              <a:t>Provides a comprehensive view of doctors, patients, and appointments for efficient monitoring.</a:t>
            </a:r>
            <a:endParaRPr lang="en-US" sz="2000" spc="60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525332" y="2967015"/>
            <a:ext cx="5086268" cy="130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/>
              <a:t>Enables the admin to add new doctors , including their details and specialties and create patients profiles and manage their information.</a:t>
            </a:r>
            <a:endParaRPr lang="en-US" sz="2000" spc="60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872662" y="4679379"/>
            <a:ext cx="6738938" cy="1750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/>
              <a:t>Admin can update information for doctors and has the authority to remove doctors and can modify patient information for up-to-date records and can remove patient profiles from the system.</a:t>
            </a:r>
            <a:endParaRPr lang="en-US" sz="2000" spc="60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>
              <a:lnSpc>
                <a:spcPts val="3500"/>
              </a:lnSpc>
            </a:pPr>
            <a:endParaRPr lang="en-US" sz="2000" spc="60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92092" y="6354785"/>
            <a:ext cx="5781107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/>
              <a:t>Allows updates to the disease section on the website, providing users with current medical information. </a:t>
            </a:r>
            <a:endParaRPr lang="en-US" sz="2000" spc="60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24860" y="8048670"/>
            <a:ext cx="6433940" cy="130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/>
              <a:t>Provides control to remove outdated or unnecessary records securely.</a:t>
            </a:r>
            <a:endParaRPr lang="en-US" sz="2000" spc="60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>
              <a:lnSpc>
                <a:spcPts val="3500"/>
              </a:lnSpc>
            </a:pPr>
            <a:endParaRPr lang="en-US" sz="2000" spc="60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7933739" y="2723435"/>
            <a:ext cx="3086100" cy="1454060"/>
            <a:chOff x="0" y="0"/>
            <a:chExt cx="812800" cy="3829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382962"/>
            </a:xfrm>
            <a:custGeom>
              <a:avLst/>
              <a:gdLst/>
              <a:ahLst/>
              <a:cxnLst/>
              <a:rect l="l" t="t" r="r" b="b"/>
              <a:pathLst>
                <a:path w="812800" h="382962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4401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i="1" spc="234" dirty="0">
                  <a:solidFill>
                    <a:srgbClr val="FFFFFF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Register Doctor &amp; Patients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80863" y="2722372"/>
            <a:ext cx="852876" cy="1454060"/>
            <a:chOff x="0" y="0"/>
            <a:chExt cx="224626" cy="3829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4626" cy="382962"/>
            </a:xfrm>
            <a:custGeom>
              <a:avLst/>
              <a:gdLst/>
              <a:ahLst/>
              <a:cxnLst/>
              <a:rect l="l" t="t" r="r" b="b"/>
              <a:pathLst>
                <a:path w="224626" h="382962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4626" cy="43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79C3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48369" y="4198628"/>
            <a:ext cx="3170740" cy="1671052"/>
            <a:chOff x="0" y="-57150"/>
            <a:chExt cx="835092" cy="4401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382962"/>
            </a:xfrm>
            <a:custGeom>
              <a:avLst/>
              <a:gdLst/>
              <a:ahLst/>
              <a:cxnLst/>
              <a:rect l="l" t="t" r="r" b="b"/>
              <a:pathLst>
                <a:path w="812800" h="382962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35092" cy="440112"/>
            </a:xfrm>
            <a:prstGeom prst="rect">
              <a:avLst/>
            </a:prstGeom>
            <a:ln>
              <a:noFill/>
            </a:ln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i="1" spc="234" dirty="0">
                  <a:solidFill>
                    <a:srgbClr val="FFFFFF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Edit Doctors &amp; Patients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495493" y="4415195"/>
            <a:ext cx="852876" cy="1454060"/>
            <a:chOff x="0" y="0"/>
            <a:chExt cx="224626" cy="3829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4626" cy="382962"/>
            </a:xfrm>
            <a:custGeom>
              <a:avLst/>
              <a:gdLst/>
              <a:ahLst/>
              <a:cxnLst/>
              <a:rect l="l" t="t" r="r" b="b"/>
              <a:pathLst>
                <a:path w="224626" h="382962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24626" cy="43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9933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762999" y="6050081"/>
            <a:ext cx="3086100" cy="1512634"/>
            <a:chOff x="0" y="0"/>
            <a:chExt cx="812800" cy="38296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382962"/>
            </a:xfrm>
            <a:custGeom>
              <a:avLst/>
              <a:gdLst/>
              <a:ahLst/>
              <a:cxnLst/>
              <a:rect l="l" t="t" r="r" b="b"/>
              <a:pathLst>
                <a:path w="812800" h="382962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4401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i="1" spc="234" dirty="0">
                  <a:solidFill>
                    <a:srgbClr val="FFFFFF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Manage Disease Details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910123" y="6228035"/>
            <a:ext cx="852876" cy="1334042"/>
            <a:chOff x="0" y="0"/>
            <a:chExt cx="224626" cy="3829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4626" cy="382962"/>
            </a:xfrm>
            <a:custGeom>
              <a:avLst/>
              <a:gdLst/>
              <a:ahLst/>
              <a:cxnLst/>
              <a:rect l="l" t="t" r="r" b="b"/>
              <a:pathLst>
                <a:path w="224626" h="382962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D1CFE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24626" cy="430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79C3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04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177628" y="7583848"/>
            <a:ext cx="3086100" cy="1671051"/>
            <a:chOff x="0" y="-57150"/>
            <a:chExt cx="812800" cy="4401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382962"/>
            </a:xfrm>
            <a:custGeom>
              <a:avLst/>
              <a:gdLst/>
              <a:ahLst/>
              <a:cxnLst/>
              <a:rect l="l" t="t" r="r" b="b"/>
              <a:pathLst>
                <a:path w="812800" h="382962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4401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i="1" spc="234" dirty="0">
                  <a:solidFill>
                    <a:srgbClr val="FFFFFF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Delete Doctors &amp; Patients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324753" y="7800840"/>
            <a:ext cx="852876" cy="1454060"/>
            <a:chOff x="0" y="0"/>
            <a:chExt cx="224626" cy="382962"/>
          </a:xfrm>
          <a:solidFill>
            <a:schemeClr val="bg1">
              <a:lumMod val="95000"/>
            </a:schemeClr>
          </a:solidFill>
        </p:grpSpPr>
        <p:sp>
          <p:nvSpPr>
            <p:cNvPr id="38" name="Freeform 38"/>
            <p:cNvSpPr/>
            <p:nvPr/>
          </p:nvSpPr>
          <p:spPr>
            <a:xfrm>
              <a:off x="0" y="0"/>
              <a:ext cx="224626" cy="382962"/>
            </a:xfrm>
            <a:custGeom>
              <a:avLst/>
              <a:gdLst/>
              <a:ahLst/>
              <a:cxnLst/>
              <a:rect l="l" t="t" r="r" b="b"/>
              <a:pathLst>
                <a:path w="224626" h="382962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grpFill/>
          </p:spPr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224626" cy="3829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9933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05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CAD612-9CFC-49BE-B0A4-01D67A1E0696}"/>
              </a:ext>
            </a:extLst>
          </p:cNvPr>
          <p:cNvSpPr txBox="1"/>
          <p:nvPr/>
        </p:nvSpPr>
        <p:spPr>
          <a:xfrm>
            <a:off x="1028700" y="848724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j-lt"/>
              </a:rPr>
              <a:t>Admin Modules</a:t>
            </a:r>
            <a:endParaRPr lang="en-PK" sz="7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E4EF1D19-0298-489B-84E2-0B7910750914}"/>
              </a:ext>
            </a:extLst>
          </p:cNvPr>
          <p:cNvSpPr/>
          <p:nvPr/>
        </p:nvSpPr>
        <p:spPr>
          <a:xfrm>
            <a:off x="914400" y="62280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2EA184A7-3927-424C-9631-1FCA7E989A55}"/>
              </a:ext>
            </a:extLst>
          </p:cNvPr>
          <p:cNvSpPr/>
          <p:nvPr/>
        </p:nvSpPr>
        <p:spPr>
          <a:xfrm>
            <a:off x="15087600" y="86664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802945" y="2301057"/>
            <a:ext cx="1218302" cy="452275"/>
            <a:chOff x="0" y="0"/>
            <a:chExt cx="320870" cy="1191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E2CB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31802" y="1570962"/>
            <a:ext cx="1218302" cy="452275"/>
            <a:chOff x="0" y="0"/>
            <a:chExt cx="320870" cy="119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E2CB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7596" y="1479965"/>
            <a:ext cx="648999" cy="634268"/>
            <a:chOff x="0" y="0"/>
            <a:chExt cx="967158" cy="9452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7158" cy="945205"/>
            </a:xfrm>
            <a:custGeom>
              <a:avLst/>
              <a:gdLst/>
              <a:ahLst/>
              <a:cxnLst/>
              <a:rect l="l" t="t" r="r" b="b"/>
              <a:pathLst>
                <a:path w="967158" h="945205">
                  <a:moveTo>
                    <a:pt x="483579" y="0"/>
                  </a:moveTo>
                  <a:cubicBezTo>
                    <a:pt x="216506" y="0"/>
                    <a:pt x="0" y="211591"/>
                    <a:pt x="0" y="472602"/>
                  </a:cubicBezTo>
                  <a:cubicBezTo>
                    <a:pt x="0" y="733614"/>
                    <a:pt x="216506" y="945205"/>
                    <a:pt x="483579" y="945205"/>
                  </a:cubicBezTo>
                  <a:cubicBezTo>
                    <a:pt x="750653" y="945205"/>
                    <a:pt x="967158" y="733614"/>
                    <a:pt x="967158" y="472602"/>
                  </a:cubicBezTo>
                  <a:cubicBezTo>
                    <a:pt x="967158" y="211591"/>
                    <a:pt x="750653" y="0"/>
                    <a:pt x="483579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0671" y="40988"/>
              <a:ext cx="785816" cy="815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7145" y="1243457"/>
            <a:ext cx="1107284" cy="11072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597705" y="1549021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025576" y="1055706"/>
            <a:ext cx="6233724" cy="1427916"/>
            <a:chOff x="0" y="-114349"/>
            <a:chExt cx="8311632" cy="190388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51963"/>
              <a:ext cx="8311632" cy="113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000" spc="60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Patients can create an account and securely login to the system.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14349"/>
              <a:ext cx="8311632" cy="655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2600" b="1" i="1" spc="104" dirty="0">
                  <a:solidFill>
                    <a:srgbClr val="C00000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Registration &amp; Login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6288999" y="4098456"/>
            <a:ext cx="1218302" cy="452275"/>
            <a:chOff x="0" y="0"/>
            <a:chExt cx="320870" cy="1191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E4D2E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42030" y="3315115"/>
            <a:ext cx="1218302" cy="452275"/>
            <a:chOff x="0" y="0"/>
            <a:chExt cx="320870" cy="1191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E4D2E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600304" y="3206855"/>
            <a:ext cx="648999" cy="634268"/>
            <a:chOff x="0" y="0"/>
            <a:chExt cx="967158" cy="9452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67158" cy="945205"/>
            </a:xfrm>
            <a:custGeom>
              <a:avLst/>
              <a:gdLst/>
              <a:ahLst/>
              <a:cxnLst/>
              <a:rect l="l" t="t" r="r" b="b"/>
              <a:pathLst>
                <a:path w="967158" h="945205">
                  <a:moveTo>
                    <a:pt x="483579" y="0"/>
                  </a:moveTo>
                  <a:cubicBezTo>
                    <a:pt x="216506" y="0"/>
                    <a:pt x="0" y="211591"/>
                    <a:pt x="0" y="472602"/>
                  </a:cubicBezTo>
                  <a:cubicBezTo>
                    <a:pt x="0" y="733614"/>
                    <a:pt x="216506" y="945205"/>
                    <a:pt x="483579" y="945205"/>
                  </a:cubicBezTo>
                  <a:cubicBezTo>
                    <a:pt x="750653" y="945205"/>
                    <a:pt x="967158" y="733614"/>
                    <a:pt x="967158" y="472602"/>
                  </a:cubicBezTo>
                  <a:cubicBezTo>
                    <a:pt x="967158" y="211591"/>
                    <a:pt x="750653" y="0"/>
                    <a:pt x="483579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90671" y="40988"/>
              <a:ext cx="785816" cy="815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835827" y="2970347"/>
            <a:ext cx="1107284" cy="110728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8104229" y="3275911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9600783" y="3013633"/>
            <a:ext cx="7428917" cy="979097"/>
            <a:chOff x="0" y="-114351"/>
            <a:chExt cx="9905222" cy="1305462"/>
          </a:xfrm>
        </p:grpSpPr>
        <p:sp>
          <p:nvSpPr>
            <p:cNvPr id="35" name="TextBox 35"/>
            <p:cNvSpPr txBox="1"/>
            <p:nvPr/>
          </p:nvSpPr>
          <p:spPr>
            <a:xfrm>
              <a:off x="0" y="651990"/>
              <a:ext cx="9905222" cy="53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000" spc="60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Patients can access their profile details.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14351"/>
              <a:ext cx="9905222" cy="655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2600" b="1" i="1" spc="104" dirty="0">
                  <a:solidFill>
                    <a:srgbClr val="C00000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View Profile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4797681" y="5668420"/>
            <a:ext cx="1218302" cy="452275"/>
            <a:chOff x="0" y="0"/>
            <a:chExt cx="320870" cy="11911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DAD2E8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352257" y="5059269"/>
            <a:ext cx="1218302" cy="452275"/>
            <a:chOff x="0" y="0"/>
            <a:chExt cx="320870" cy="11911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DAD2E8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113011" y="4933745"/>
            <a:ext cx="648999" cy="634268"/>
            <a:chOff x="0" y="0"/>
            <a:chExt cx="967158" cy="94520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67158" cy="945205"/>
            </a:xfrm>
            <a:custGeom>
              <a:avLst/>
              <a:gdLst/>
              <a:ahLst/>
              <a:cxnLst/>
              <a:rect l="l" t="t" r="r" b="b"/>
              <a:pathLst>
                <a:path w="967158" h="945205">
                  <a:moveTo>
                    <a:pt x="483579" y="0"/>
                  </a:moveTo>
                  <a:cubicBezTo>
                    <a:pt x="216506" y="0"/>
                    <a:pt x="0" y="211591"/>
                    <a:pt x="0" y="472602"/>
                  </a:cubicBezTo>
                  <a:cubicBezTo>
                    <a:pt x="0" y="733614"/>
                    <a:pt x="216506" y="945205"/>
                    <a:pt x="483579" y="945205"/>
                  </a:cubicBezTo>
                  <a:cubicBezTo>
                    <a:pt x="750653" y="945205"/>
                    <a:pt x="967158" y="733614"/>
                    <a:pt x="967158" y="472602"/>
                  </a:cubicBezTo>
                  <a:cubicBezTo>
                    <a:pt x="967158" y="211591"/>
                    <a:pt x="750653" y="0"/>
                    <a:pt x="483579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90671" y="40988"/>
              <a:ext cx="785816" cy="815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344509" y="4697237"/>
            <a:ext cx="1107284" cy="1107284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6616937" y="5002801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5"/>
                </a:lnTo>
                <a:lnTo>
                  <a:pt x="0" y="49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50"/>
          <p:cNvGrpSpPr/>
          <p:nvPr/>
        </p:nvGrpSpPr>
        <p:grpSpPr>
          <a:xfrm rot="5400000">
            <a:off x="3306363" y="7509102"/>
            <a:ext cx="1218302" cy="452275"/>
            <a:chOff x="0" y="0"/>
            <a:chExt cx="320870" cy="11911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D1CFE8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862485" y="6803423"/>
            <a:ext cx="1218302" cy="452275"/>
            <a:chOff x="0" y="0"/>
            <a:chExt cx="320870" cy="11911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D1CFE8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3625719" y="6660635"/>
            <a:ext cx="648999" cy="634268"/>
            <a:chOff x="0" y="0"/>
            <a:chExt cx="967158" cy="94520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967158" cy="945205"/>
            </a:xfrm>
            <a:custGeom>
              <a:avLst/>
              <a:gdLst/>
              <a:ahLst/>
              <a:cxnLst/>
              <a:rect l="l" t="t" r="r" b="b"/>
              <a:pathLst>
                <a:path w="967158" h="945205">
                  <a:moveTo>
                    <a:pt x="483579" y="0"/>
                  </a:moveTo>
                  <a:cubicBezTo>
                    <a:pt x="216506" y="0"/>
                    <a:pt x="0" y="211591"/>
                    <a:pt x="0" y="472602"/>
                  </a:cubicBezTo>
                  <a:cubicBezTo>
                    <a:pt x="0" y="733614"/>
                    <a:pt x="216506" y="945205"/>
                    <a:pt x="483579" y="945205"/>
                  </a:cubicBezTo>
                  <a:cubicBezTo>
                    <a:pt x="750653" y="945205"/>
                    <a:pt x="967158" y="733614"/>
                    <a:pt x="967158" y="472602"/>
                  </a:cubicBezTo>
                  <a:cubicBezTo>
                    <a:pt x="967158" y="211591"/>
                    <a:pt x="750653" y="0"/>
                    <a:pt x="483579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90671" y="40988"/>
              <a:ext cx="785816" cy="815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853190" y="6424127"/>
            <a:ext cx="1107284" cy="1107284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5129644" y="6729691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9" y="0"/>
                </a:lnTo>
                <a:lnTo>
                  <a:pt x="643599" y="496155"/>
                </a:lnTo>
                <a:lnTo>
                  <a:pt x="0" y="49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3" name="Group 63"/>
          <p:cNvGrpSpPr/>
          <p:nvPr/>
        </p:nvGrpSpPr>
        <p:grpSpPr>
          <a:xfrm>
            <a:off x="2372712" y="8547577"/>
            <a:ext cx="1218302" cy="452275"/>
            <a:chOff x="0" y="0"/>
            <a:chExt cx="320870" cy="11911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DFDDEF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320870" cy="157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2128506" y="8456580"/>
            <a:ext cx="648999" cy="634268"/>
            <a:chOff x="0" y="0"/>
            <a:chExt cx="967158" cy="94520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967158" cy="945205"/>
            </a:xfrm>
            <a:custGeom>
              <a:avLst/>
              <a:gdLst/>
              <a:ahLst/>
              <a:cxnLst/>
              <a:rect l="l" t="t" r="r" b="b"/>
              <a:pathLst>
                <a:path w="967158" h="945205">
                  <a:moveTo>
                    <a:pt x="483579" y="0"/>
                  </a:moveTo>
                  <a:cubicBezTo>
                    <a:pt x="216506" y="0"/>
                    <a:pt x="0" y="211591"/>
                    <a:pt x="0" y="472602"/>
                  </a:cubicBezTo>
                  <a:cubicBezTo>
                    <a:pt x="0" y="733614"/>
                    <a:pt x="216506" y="945205"/>
                    <a:pt x="483579" y="945205"/>
                  </a:cubicBezTo>
                  <a:cubicBezTo>
                    <a:pt x="750653" y="945205"/>
                    <a:pt x="967158" y="733614"/>
                    <a:pt x="967158" y="472602"/>
                  </a:cubicBezTo>
                  <a:cubicBezTo>
                    <a:pt x="967158" y="211591"/>
                    <a:pt x="750653" y="0"/>
                    <a:pt x="483579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90671" y="40988"/>
              <a:ext cx="785816" cy="815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3361872" y="8151016"/>
            <a:ext cx="1107284" cy="1107284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3632432" y="8456580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3" name="Group 73"/>
          <p:cNvGrpSpPr/>
          <p:nvPr/>
        </p:nvGrpSpPr>
        <p:grpSpPr>
          <a:xfrm>
            <a:off x="8175991" y="4752504"/>
            <a:ext cx="7608182" cy="979097"/>
            <a:chOff x="0" y="-114351"/>
            <a:chExt cx="10144243" cy="1305462"/>
          </a:xfrm>
        </p:grpSpPr>
        <p:sp>
          <p:nvSpPr>
            <p:cNvPr id="74" name="TextBox 74"/>
            <p:cNvSpPr txBox="1"/>
            <p:nvPr/>
          </p:nvSpPr>
          <p:spPr>
            <a:xfrm>
              <a:off x="0" y="651990"/>
              <a:ext cx="10144243" cy="53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000" spc="60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Patients can also update their personal information.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114351"/>
              <a:ext cx="10144243" cy="655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2600" b="1" i="1" spc="104" dirty="0">
                  <a:solidFill>
                    <a:srgbClr val="C00000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Update Profile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6751198" y="6491375"/>
            <a:ext cx="7621972" cy="979097"/>
            <a:chOff x="0" y="-114351"/>
            <a:chExt cx="10162629" cy="1305462"/>
          </a:xfrm>
        </p:grpSpPr>
        <p:sp>
          <p:nvSpPr>
            <p:cNvPr id="77" name="TextBox 77"/>
            <p:cNvSpPr txBox="1"/>
            <p:nvPr/>
          </p:nvSpPr>
          <p:spPr>
            <a:xfrm>
              <a:off x="0" y="651990"/>
              <a:ext cx="10162629" cy="53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000" spc="60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Patients can easily schedule appointments with available doctors.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114351"/>
              <a:ext cx="10162629" cy="655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2600" b="1" i="1" spc="104" dirty="0">
                  <a:solidFill>
                    <a:srgbClr val="C00000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Appointment Booking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5326406" y="8230228"/>
            <a:ext cx="7621972" cy="979114"/>
            <a:chOff x="0" y="-114349"/>
            <a:chExt cx="10162629" cy="1305485"/>
          </a:xfrm>
        </p:grpSpPr>
        <p:sp>
          <p:nvSpPr>
            <p:cNvPr id="80" name="TextBox 80"/>
            <p:cNvSpPr txBox="1"/>
            <p:nvPr/>
          </p:nvSpPr>
          <p:spPr>
            <a:xfrm>
              <a:off x="0" y="652015"/>
              <a:ext cx="10162629" cy="53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000" spc="60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Allow patients to view doctors by specialty and availability.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-114349"/>
              <a:ext cx="10162629" cy="655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2600" b="1" i="1" spc="104" dirty="0">
                  <a:solidFill>
                    <a:srgbClr val="C00000"/>
                  </a:solidFill>
                  <a:latin typeface="Aileron Italics"/>
                  <a:ea typeface="Aileron Italics"/>
                  <a:cs typeface="Aileron Italics"/>
                  <a:sym typeface="Aileron Italics"/>
                </a:rPr>
                <a:t>Search Doctors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E5547F46-98CC-4FFC-BDA3-ACAA06CD2E8C}"/>
              </a:ext>
            </a:extLst>
          </p:cNvPr>
          <p:cNvSpPr txBox="1"/>
          <p:nvPr/>
        </p:nvSpPr>
        <p:spPr>
          <a:xfrm>
            <a:off x="1028699" y="848724"/>
            <a:ext cx="6423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j-lt"/>
              </a:rPr>
              <a:t>Patient Modules</a:t>
            </a:r>
            <a:endParaRPr lang="en-PK" sz="7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8" name="TextBox 8">
            <a:extLst>
              <a:ext uri="{FF2B5EF4-FFF2-40B4-BE49-F238E27FC236}">
                <a16:creationId xmlns:a16="http://schemas.microsoft.com/office/drawing/2014/main" id="{CE8FF86D-C175-4DBF-81B5-45C9CC74AFE0}"/>
              </a:ext>
            </a:extLst>
          </p:cNvPr>
          <p:cNvSpPr txBox="1"/>
          <p:nvPr/>
        </p:nvSpPr>
        <p:spPr>
          <a:xfrm rot="5400000">
            <a:off x="17225042" y="8771526"/>
            <a:ext cx="643831" cy="17697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sp>
        <p:nvSpPr>
          <p:cNvPr id="89" name="Freeform 12">
            <a:extLst>
              <a:ext uri="{FF2B5EF4-FFF2-40B4-BE49-F238E27FC236}">
                <a16:creationId xmlns:a16="http://schemas.microsoft.com/office/drawing/2014/main" id="{8734F8EA-2D43-41D9-9070-A8DDAF52F0A7}"/>
              </a:ext>
            </a:extLst>
          </p:cNvPr>
          <p:cNvSpPr/>
          <p:nvPr/>
        </p:nvSpPr>
        <p:spPr>
          <a:xfrm>
            <a:off x="16646149" y="943996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1" name="Star: 5 Points 90">
            <a:extLst>
              <a:ext uri="{FF2B5EF4-FFF2-40B4-BE49-F238E27FC236}">
                <a16:creationId xmlns:a16="http://schemas.microsoft.com/office/drawing/2014/main" id="{2627D427-0844-4E48-A9E6-E50F228CBD6B}"/>
              </a:ext>
            </a:extLst>
          </p:cNvPr>
          <p:cNvSpPr/>
          <p:nvPr/>
        </p:nvSpPr>
        <p:spPr>
          <a:xfrm>
            <a:off x="15087600" y="86664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2" name="Star: 5 Points 91">
            <a:extLst>
              <a:ext uri="{FF2B5EF4-FFF2-40B4-BE49-F238E27FC236}">
                <a16:creationId xmlns:a16="http://schemas.microsoft.com/office/drawing/2014/main" id="{D114FA8C-C0FD-49D2-A8C6-9760F8811A5B}"/>
              </a:ext>
            </a:extLst>
          </p:cNvPr>
          <p:cNvSpPr/>
          <p:nvPr/>
        </p:nvSpPr>
        <p:spPr>
          <a:xfrm>
            <a:off x="914400" y="62280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000"/>
                            </p:stCondLst>
                            <p:childTnLst>
                              <p:par>
                                <p:cTn id="9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DDB846C2-C06F-40DB-A226-665AEC9F1FD7}"/>
              </a:ext>
            </a:extLst>
          </p:cNvPr>
          <p:cNvGrpSpPr/>
          <p:nvPr/>
        </p:nvGrpSpPr>
        <p:grpSpPr>
          <a:xfrm>
            <a:off x="7385248" y="1288798"/>
            <a:ext cx="10770378" cy="1644902"/>
            <a:chOff x="7385248" y="1288798"/>
            <a:chExt cx="10770378" cy="1644902"/>
          </a:xfrm>
        </p:grpSpPr>
        <p:grpSp>
          <p:nvGrpSpPr>
            <p:cNvPr id="2" name="Group 2"/>
            <p:cNvGrpSpPr/>
            <p:nvPr/>
          </p:nvGrpSpPr>
          <p:grpSpPr>
            <a:xfrm>
              <a:off x="7385248" y="1288798"/>
              <a:ext cx="10770378" cy="1644902"/>
              <a:chOff x="0" y="0"/>
              <a:chExt cx="2836643" cy="43322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836643" cy="433225"/>
              </a:xfrm>
              <a:custGeom>
                <a:avLst/>
                <a:gdLst/>
                <a:ahLst/>
                <a:cxnLst/>
                <a:rect l="l" t="t" r="r" b="b"/>
                <a:pathLst>
                  <a:path w="2836643" h="433225">
                    <a:moveTo>
                      <a:pt x="0" y="0"/>
                    </a:moveTo>
                    <a:lnTo>
                      <a:pt x="2836643" y="0"/>
                    </a:lnTo>
                    <a:lnTo>
                      <a:pt x="2836643" y="433225"/>
                    </a:lnTo>
                    <a:lnTo>
                      <a:pt x="0" y="433225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9525"/>
                <a:ext cx="2836643" cy="4427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l">
                  <a:lnSpc>
                    <a:spcPts val="3120"/>
                  </a:lnSpc>
                </a:pPr>
                <a:r>
                  <a:rPr lang="en-US" sz="2600" b="1" dirty="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                   AUTHENTICATION</a:t>
                </a:r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7834800" y="1798801"/>
              <a:ext cx="624897" cy="62489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b="1" dirty="0">
                    <a:solidFill>
                      <a:srgbClr val="F79C37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1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78EA1A-ABF8-4DD0-B891-DF6F2247DD9C}"/>
              </a:ext>
            </a:extLst>
          </p:cNvPr>
          <p:cNvGrpSpPr/>
          <p:nvPr/>
        </p:nvGrpSpPr>
        <p:grpSpPr>
          <a:xfrm>
            <a:off x="6637049" y="3041398"/>
            <a:ext cx="11518577" cy="1644902"/>
            <a:chOff x="6637049" y="3041398"/>
            <a:chExt cx="11518577" cy="1644902"/>
          </a:xfrm>
        </p:grpSpPr>
        <p:grpSp>
          <p:nvGrpSpPr>
            <p:cNvPr id="11" name="Group 11"/>
            <p:cNvGrpSpPr/>
            <p:nvPr/>
          </p:nvGrpSpPr>
          <p:grpSpPr>
            <a:xfrm>
              <a:off x="6637049" y="3041398"/>
              <a:ext cx="11518577" cy="1644902"/>
              <a:chOff x="0" y="0"/>
              <a:chExt cx="2836643" cy="43322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36643" cy="433225"/>
              </a:xfrm>
              <a:custGeom>
                <a:avLst/>
                <a:gdLst/>
                <a:ahLst/>
                <a:cxnLst/>
                <a:rect l="l" t="t" r="r" b="b"/>
                <a:pathLst>
                  <a:path w="2836643" h="433225">
                    <a:moveTo>
                      <a:pt x="0" y="0"/>
                    </a:moveTo>
                    <a:lnTo>
                      <a:pt x="2836643" y="0"/>
                    </a:lnTo>
                    <a:lnTo>
                      <a:pt x="2836643" y="433225"/>
                    </a:lnTo>
                    <a:lnTo>
                      <a:pt x="0" y="433225"/>
                    </a:lnTo>
                    <a:close/>
                  </a:path>
                </a:pathLst>
              </a:custGeom>
              <a:solidFill>
                <a:srgbClr val="FF66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2836643" cy="4427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l">
                  <a:lnSpc>
                    <a:spcPts val="3120"/>
                  </a:lnSpc>
                </a:pPr>
                <a:r>
                  <a:rPr lang="en-US" sz="2600" b="1" dirty="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                   PATIENT REGISTRATION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383752" y="3551401"/>
              <a:ext cx="624897" cy="62489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b="1" dirty="0">
                    <a:solidFill>
                      <a:srgbClr val="F79C37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2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2439CFF-1A95-4377-8720-28432617861D}"/>
              </a:ext>
            </a:extLst>
          </p:cNvPr>
          <p:cNvGrpSpPr/>
          <p:nvPr/>
        </p:nvGrpSpPr>
        <p:grpSpPr>
          <a:xfrm>
            <a:off x="6070736" y="4793998"/>
            <a:ext cx="12084890" cy="1644902"/>
            <a:chOff x="6070736" y="4793998"/>
            <a:chExt cx="12084890" cy="1644902"/>
          </a:xfrm>
        </p:grpSpPr>
        <p:grpSp>
          <p:nvGrpSpPr>
            <p:cNvPr id="17" name="Group 17"/>
            <p:cNvGrpSpPr/>
            <p:nvPr/>
          </p:nvGrpSpPr>
          <p:grpSpPr>
            <a:xfrm>
              <a:off x="6070736" y="4793998"/>
              <a:ext cx="12084890" cy="1644902"/>
              <a:chOff x="0" y="0"/>
              <a:chExt cx="2836643" cy="4332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836643" cy="433225"/>
              </a:xfrm>
              <a:custGeom>
                <a:avLst/>
                <a:gdLst/>
                <a:ahLst/>
                <a:cxnLst/>
                <a:rect l="l" t="t" r="r" b="b"/>
                <a:pathLst>
                  <a:path w="2836643" h="433225">
                    <a:moveTo>
                      <a:pt x="0" y="0"/>
                    </a:moveTo>
                    <a:lnTo>
                      <a:pt x="2836643" y="0"/>
                    </a:lnTo>
                    <a:lnTo>
                      <a:pt x="2836643" y="433225"/>
                    </a:lnTo>
                    <a:lnTo>
                      <a:pt x="0" y="433225"/>
                    </a:lnTo>
                    <a:close/>
                  </a:path>
                </a:pathLst>
              </a:custGeom>
              <a:solidFill>
                <a:srgbClr val="FF990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2836643" cy="4427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l">
                  <a:lnSpc>
                    <a:spcPts val="3120"/>
                  </a:lnSpc>
                </a:pPr>
                <a:r>
                  <a:rPr lang="en-US" sz="2600" b="1" dirty="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                   PATIENT MANAGEMENT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6926552" y="5306040"/>
              <a:ext cx="624897" cy="624897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b="1" dirty="0">
                    <a:solidFill>
                      <a:srgbClr val="F79C37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3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A7E25A-3AA2-442E-A805-F8460965DA04}"/>
              </a:ext>
            </a:extLst>
          </p:cNvPr>
          <p:cNvGrpSpPr/>
          <p:nvPr/>
        </p:nvGrpSpPr>
        <p:grpSpPr>
          <a:xfrm>
            <a:off x="5562600" y="6515100"/>
            <a:ext cx="12593026" cy="1644902"/>
            <a:chOff x="5562600" y="6515100"/>
            <a:chExt cx="12593026" cy="1644902"/>
          </a:xfrm>
        </p:grpSpPr>
        <p:grpSp>
          <p:nvGrpSpPr>
            <p:cNvPr id="23" name="Group 23"/>
            <p:cNvGrpSpPr/>
            <p:nvPr/>
          </p:nvGrpSpPr>
          <p:grpSpPr>
            <a:xfrm>
              <a:off x="5562600" y="6515100"/>
              <a:ext cx="12593026" cy="1644902"/>
              <a:chOff x="0" y="0"/>
              <a:chExt cx="2836643" cy="43322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36643" cy="433225"/>
              </a:xfrm>
              <a:custGeom>
                <a:avLst/>
                <a:gdLst/>
                <a:ahLst/>
                <a:cxnLst/>
                <a:rect l="l" t="t" r="r" b="b"/>
                <a:pathLst>
                  <a:path w="2836643" h="433225">
                    <a:moveTo>
                      <a:pt x="0" y="0"/>
                    </a:moveTo>
                    <a:lnTo>
                      <a:pt x="2836643" y="0"/>
                    </a:lnTo>
                    <a:lnTo>
                      <a:pt x="2836643" y="433225"/>
                    </a:lnTo>
                    <a:lnTo>
                      <a:pt x="0" y="433225"/>
                    </a:lnTo>
                    <a:close/>
                  </a:path>
                </a:pathLst>
              </a:custGeom>
              <a:solidFill>
                <a:srgbClr val="FF660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9525"/>
                <a:ext cx="2836643" cy="4427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l">
                  <a:lnSpc>
                    <a:spcPts val="3120"/>
                  </a:lnSpc>
                </a:pPr>
                <a:r>
                  <a:rPr lang="en-US" sz="2600" b="1" dirty="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                   PROFILE MANAGEMENT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6469352" y="7029450"/>
              <a:ext cx="624897" cy="62489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b="1" dirty="0">
                    <a:solidFill>
                      <a:srgbClr val="F79C37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4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EBA1F8D-76B3-49CB-ACBD-DFD3FCE69D19}"/>
              </a:ext>
            </a:extLst>
          </p:cNvPr>
          <p:cNvGrpSpPr/>
          <p:nvPr/>
        </p:nvGrpSpPr>
        <p:grpSpPr>
          <a:xfrm>
            <a:off x="4876800" y="8222998"/>
            <a:ext cx="13278826" cy="1644902"/>
            <a:chOff x="4876800" y="8222998"/>
            <a:chExt cx="13278826" cy="1644902"/>
          </a:xfrm>
        </p:grpSpPr>
        <p:grpSp>
          <p:nvGrpSpPr>
            <p:cNvPr id="29" name="Group 29"/>
            <p:cNvGrpSpPr/>
            <p:nvPr/>
          </p:nvGrpSpPr>
          <p:grpSpPr>
            <a:xfrm>
              <a:off x="4876800" y="8222998"/>
              <a:ext cx="13278826" cy="1644902"/>
              <a:chOff x="0" y="0"/>
              <a:chExt cx="2836643" cy="43322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836643" cy="433225"/>
              </a:xfrm>
              <a:custGeom>
                <a:avLst/>
                <a:gdLst/>
                <a:ahLst/>
                <a:cxnLst/>
                <a:rect l="l" t="t" r="r" b="b"/>
                <a:pathLst>
                  <a:path w="2836643" h="433225">
                    <a:moveTo>
                      <a:pt x="0" y="0"/>
                    </a:moveTo>
                    <a:lnTo>
                      <a:pt x="2836643" y="0"/>
                    </a:lnTo>
                    <a:lnTo>
                      <a:pt x="2836643" y="433225"/>
                    </a:lnTo>
                    <a:lnTo>
                      <a:pt x="0" y="433225"/>
                    </a:lnTo>
                    <a:close/>
                  </a:path>
                </a:pathLst>
              </a:custGeom>
              <a:solidFill>
                <a:srgbClr val="FF990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9525"/>
                <a:ext cx="2836643" cy="4427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l">
                  <a:lnSpc>
                    <a:spcPts val="3120"/>
                  </a:lnSpc>
                </a:pPr>
                <a:r>
                  <a:rPr lang="en-US" sz="2600" b="1" dirty="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                      APPOINTMENT MANAGEMENT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6012152" y="8737348"/>
              <a:ext cx="624897" cy="6248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b="1" dirty="0">
                    <a:solidFill>
                      <a:srgbClr val="F79C37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5</a:t>
                </a:r>
              </a:p>
            </p:txBody>
          </p:sp>
        </p:grpSp>
      </p:grpSp>
      <p:sp>
        <p:nvSpPr>
          <p:cNvPr id="35" name="TextBox 35"/>
          <p:cNvSpPr txBox="1"/>
          <p:nvPr/>
        </p:nvSpPr>
        <p:spPr>
          <a:xfrm>
            <a:off x="12201787" y="1706885"/>
            <a:ext cx="595383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3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Doctors can securely login to access their dashboard.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201788" y="3508505"/>
            <a:ext cx="5953838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3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Doctors can add new patients to the system as needed.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01787" y="5205603"/>
            <a:ext cx="595383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3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Doctor can update patient information for accurate record-keeping.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01787" y="6929013"/>
            <a:ext cx="5953836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3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Doctors can modify their personal and professional details.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01787" y="8664827"/>
            <a:ext cx="595383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3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Doctors can </a:t>
            </a:r>
            <a:r>
              <a:rPr lang="en-US" sz="2199" spc="32" dirty="0" err="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accesss</a:t>
            </a:r>
            <a:r>
              <a:rPr lang="en-US" sz="2199" spc="3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their schedule and view upcoming patient appointments.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92C4CC-7AA5-4D34-8A1A-93F75E15BB52}"/>
              </a:ext>
            </a:extLst>
          </p:cNvPr>
          <p:cNvSpPr txBox="1"/>
          <p:nvPr/>
        </p:nvSpPr>
        <p:spPr>
          <a:xfrm>
            <a:off x="562043" y="888951"/>
            <a:ext cx="6423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j-lt"/>
              </a:rPr>
              <a:t>Doctor Modules</a:t>
            </a:r>
            <a:endParaRPr lang="en-PK" sz="7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0CD32C95-8097-47C6-96D7-DDE8D84FD28B}"/>
              </a:ext>
            </a:extLst>
          </p:cNvPr>
          <p:cNvSpPr/>
          <p:nvPr/>
        </p:nvSpPr>
        <p:spPr>
          <a:xfrm>
            <a:off x="4034482" y="3090838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8D801DD9-F31A-4DC6-8AF1-76AD57F2341B}"/>
              </a:ext>
            </a:extLst>
          </p:cNvPr>
          <p:cNvSpPr/>
          <p:nvPr/>
        </p:nvSpPr>
        <p:spPr>
          <a:xfrm>
            <a:off x="914400" y="6609035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B52BDD84-785D-4B2E-B549-5F0220B46F16}"/>
              </a:ext>
            </a:extLst>
          </p:cNvPr>
          <p:cNvSpPr/>
          <p:nvPr/>
        </p:nvSpPr>
        <p:spPr>
          <a:xfrm>
            <a:off x="2976785" y="8664827"/>
            <a:ext cx="505997" cy="5156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6" grpId="0" animBg="1"/>
      <p:bldP spid="47" grpId="0" animBg="1"/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